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1479" r:id="rId2"/>
    <p:sldId id="1509" r:id="rId3"/>
    <p:sldId id="305" r:id="rId4"/>
    <p:sldId id="1155" r:id="rId5"/>
    <p:sldId id="1166" r:id="rId6"/>
    <p:sldId id="1202" r:id="rId7"/>
    <p:sldId id="1169" r:id="rId8"/>
    <p:sldId id="1473" r:id="rId9"/>
    <p:sldId id="1474" r:id="rId10"/>
    <p:sldId id="994" r:id="rId11"/>
    <p:sldId id="1439" r:id="rId12"/>
    <p:sldId id="1172" r:id="rId13"/>
    <p:sldId id="1446" r:id="rId14"/>
    <p:sldId id="260" r:id="rId15"/>
    <p:sldId id="261" r:id="rId16"/>
    <p:sldId id="262" r:id="rId17"/>
    <p:sldId id="1443" r:id="rId18"/>
    <p:sldId id="1471" r:id="rId19"/>
    <p:sldId id="1200" r:id="rId20"/>
    <p:sldId id="1174" r:id="rId21"/>
    <p:sldId id="1129" r:id="rId22"/>
    <p:sldId id="1444" r:id="rId23"/>
    <p:sldId id="1469" r:id="rId24"/>
    <p:sldId id="1177" r:id="rId25"/>
    <p:sldId id="1447" r:id="rId26"/>
    <p:sldId id="1472" r:id="rId27"/>
    <p:sldId id="1477" r:id="rId28"/>
    <p:sldId id="1478" r:id="rId29"/>
    <p:sldId id="105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35"/>
    <p:restoredTop sz="82450"/>
  </p:normalViewPr>
  <p:slideViewPr>
    <p:cSldViewPr snapToGrid="0" snapToObjects="1">
      <p:cViewPr varScale="1">
        <p:scale>
          <a:sx n="130" d="100"/>
          <a:sy n="130" d="100"/>
        </p:scale>
        <p:origin x="1592" y="192"/>
      </p:cViewPr>
      <p:guideLst/>
    </p:cSldViewPr>
  </p:slideViewPr>
  <p:notesTextViewPr>
    <p:cViewPr>
      <p:scale>
        <a:sx n="1" d="1"/>
        <a:sy n="1" d="1"/>
      </p:scale>
      <p:origin x="0" y="0"/>
    </p:cViewPr>
  </p:notesTextViewPr>
  <p:notesViewPr>
    <p:cSldViewPr snapToGrid="0" snapToObjects="1">
      <p:cViewPr varScale="1">
        <p:scale>
          <a:sx n="142" d="100"/>
          <a:sy n="142" d="100"/>
        </p:scale>
        <p:origin x="3968"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3D07F-AFA4-8B40-8F07-6B7232D25FE3}" type="datetimeFigureOut">
              <a:rPr lang="en-US" smtClean="0"/>
              <a:t>8/26/22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3429B-3171-A94A-A6C2-AB80847CDA47}" type="slidenum">
              <a:rPr lang="en-US" smtClean="0"/>
              <a:t>‹#›</a:t>
            </a:fld>
            <a:endParaRPr lang="en-US"/>
          </a:p>
        </p:txBody>
      </p:sp>
    </p:spTree>
    <p:extLst>
      <p:ext uri="{BB962C8B-B14F-4D97-AF65-F5344CB8AC3E}">
        <p14:creationId xmlns:p14="http://schemas.microsoft.com/office/powerpoint/2010/main" val="2654423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3829883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722812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11</a:t>
            </a:fld>
            <a:endParaRPr lang="en-US"/>
          </a:p>
        </p:txBody>
      </p:sp>
    </p:spTree>
    <p:extLst>
      <p:ext uri="{BB962C8B-B14F-4D97-AF65-F5344CB8AC3E}">
        <p14:creationId xmlns:p14="http://schemas.microsoft.com/office/powerpoint/2010/main" val="2255476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838610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13</a:t>
            </a:fld>
            <a:endParaRPr lang="en-US"/>
          </a:p>
        </p:txBody>
      </p:sp>
    </p:spTree>
    <p:extLst>
      <p:ext uri="{BB962C8B-B14F-4D97-AF65-F5344CB8AC3E}">
        <p14:creationId xmlns:p14="http://schemas.microsoft.com/office/powerpoint/2010/main" val="9222689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14</a:t>
            </a:fld>
            <a:endParaRPr lang="en-US"/>
          </a:p>
        </p:txBody>
      </p:sp>
    </p:spTree>
    <p:extLst>
      <p:ext uri="{BB962C8B-B14F-4D97-AF65-F5344CB8AC3E}">
        <p14:creationId xmlns:p14="http://schemas.microsoft.com/office/powerpoint/2010/main" val="27540690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Vanity</a:t>
            </a:r>
          </a:p>
        </p:txBody>
      </p:sp>
      <p:sp>
        <p:nvSpPr>
          <p:cNvPr id="4" name="Slide Number Placeholder 3"/>
          <p:cNvSpPr>
            <a:spLocks noGrp="1"/>
          </p:cNvSpPr>
          <p:nvPr>
            <p:ph type="sldNum" sz="quarter" idx="10"/>
          </p:nvPr>
        </p:nvSpPr>
        <p:spPr/>
        <p:txBody>
          <a:bodyPr/>
          <a:lstStyle/>
          <a:p>
            <a:fld id="{23B99BB9-C7F6-43B3-A122-46088ABB36FB}" type="slidenum">
              <a:rPr lang="en-US" smtClean="0"/>
              <a:t>16</a:t>
            </a:fld>
            <a:endParaRPr lang="en-US"/>
          </a:p>
        </p:txBody>
      </p:sp>
    </p:spTree>
    <p:extLst>
      <p:ext uri="{BB962C8B-B14F-4D97-AF65-F5344CB8AC3E}">
        <p14:creationId xmlns:p14="http://schemas.microsoft.com/office/powerpoint/2010/main" val="8860524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18</a:t>
            </a:fld>
            <a:endParaRPr lang="en-US"/>
          </a:p>
        </p:txBody>
      </p:sp>
    </p:spTree>
    <p:extLst>
      <p:ext uri="{BB962C8B-B14F-4D97-AF65-F5344CB8AC3E}">
        <p14:creationId xmlns:p14="http://schemas.microsoft.com/office/powerpoint/2010/main" val="2788960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21</a:t>
            </a:fld>
            <a:endParaRPr lang="en-US"/>
          </a:p>
        </p:txBody>
      </p:sp>
    </p:spTree>
    <p:extLst>
      <p:ext uri="{BB962C8B-B14F-4D97-AF65-F5344CB8AC3E}">
        <p14:creationId xmlns:p14="http://schemas.microsoft.com/office/powerpoint/2010/main" val="3735763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22</a:t>
            </a:fld>
            <a:endParaRPr lang="en-US"/>
          </a:p>
        </p:txBody>
      </p:sp>
    </p:spTree>
    <p:extLst>
      <p:ext uri="{BB962C8B-B14F-4D97-AF65-F5344CB8AC3E}">
        <p14:creationId xmlns:p14="http://schemas.microsoft.com/office/powerpoint/2010/main" val="33434158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25</a:t>
            </a:fld>
            <a:endParaRPr lang="en-US"/>
          </a:p>
        </p:txBody>
      </p:sp>
    </p:spTree>
    <p:extLst>
      <p:ext uri="{BB962C8B-B14F-4D97-AF65-F5344CB8AC3E}">
        <p14:creationId xmlns:p14="http://schemas.microsoft.com/office/powerpoint/2010/main" val="939543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2</a:t>
            </a:fld>
            <a:endParaRPr lang="en-US"/>
          </a:p>
        </p:txBody>
      </p:sp>
    </p:spTree>
    <p:extLst>
      <p:ext uri="{BB962C8B-B14F-4D97-AF65-F5344CB8AC3E}">
        <p14:creationId xmlns:p14="http://schemas.microsoft.com/office/powerpoint/2010/main" val="14024892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26</a:t>
            </a:fld>
            <a:endParaRPr lang="en-US"/>
          </a:p>
        </p:txBody>
      </p:sp>
    </p:spTree>
    <p:extLst>
      <p:ext uri="{BB962C8B-B14F-4D97-AF65-F5344CB8AC3E}">
        <p14:creationId xmlns:p14="http://schemas.microsoft.com/office/powerpoint/2010/main" val="1727140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27</a:t>
            </a:fld>
            <a:endParaRPr lang="en-US"/>
          </a:p>
        </p:txBody>
      </p:sp>
    </p:spTree>
    <p:extLst>
      <p:ext uri="{BB962C8B-B14F-4D97-AF65-F5344CB8AC3E}">
        <p14:creationId xmlns:p14="http://schemas.microsoft.com/office/powerpoint/2010/main" val="29502603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28</a:t>
            </a:fld>
            <a:endParaRPr lang="en-US"/>
          </a:p>
        </p:txBody>
      </p:sp>
    </p:spTree>
    <p:extLst>
      <p:ext uri="{BB962C8B-B14F-4D97-AF65-F5344CB8AC3E}">
        <p14:creationId xmlns:p14="http://schemas.microsoft.com/office/powerpoint/2010/main" val="35334141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3642784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21930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507751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760354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2651405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7</a:t>
            </a:fld>
            <a:endParaRPr lang="en-US" dirty="0"/>
          </a:p>
        </p:txBody>
      </p:sp>
    </p:spTree>
    <p:extLst>
      <p:ext uri="{BB962C8B-B14F-4D97-AF65-F5344CB8AC3E}">
        <p14:creationId xmlns:p14="http://schemas.microsoft.com/office/powerpoint/2010/main" val="1992556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8</a:t>
            </a:fld>
            <a:endParaRPr lang="en-US"/>
          </a:p>
        </p:txBody>
      </p:sp>
    </p:spTree>
    <p:extLst>
      <p:ext uri="{BB962C8B-B14F-4D97-AF65-F5344CB8AC3E}">
        <p14:creationId xmlns:p14="http://schemas.microsoft.com/office/powerpoint/2010/main" val="19861729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7209449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3542-A8C7-704C-8E33-F5EFF8F9A9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91082-1B98-D746-8DE6-18D0B19142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D6DF9A-46D4-234B-AA93-E3C48B72894A}"/>
              </a:ext>
            </a:extLst>
          </p:cNvPr>
          <p:cNvSpPr>
            <a:spLocks noGrp="1"/>
          </p:cNvSpPr>
          <p:nvPr>
            <p:ph type="dt" sz="half" idx="10"/>
          </p:nvPr>
        </p:nvSpPr>
        <p:spPr/>
        <p:txBody>
          <a:bodyPr/>
          <a:lstStyle/>
          <a:p>
            <a:fld id="{0FAB6B49-B434-E04B-8B19-9D0B03FF27E8}" type="datetimeFigureOut">
              <a:rPr lang="en-US" smtClean="0"/>
              <a:t>8/26/22</a:t>
            </a:fld>
            <a:endParaRPr lang="en-US"/>
          </a:p>
        </p:txBody>
      </p:sp>
      <p:sp>
        <p:nvSpPr>
          <p:cNvPr id="5" name="Footer Placeholder 4">
            <a:extLst>
              <a:ext uri="{FF2B5EF4-FFF2-40B4-BE49-F238E27FC236}">
                <a16:creationId xmlns:a16="http://schemas.microsoft.com/office/drawing/2014/main" id="{05D10147-7D24-BF46-870F-842B428C20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D5C5D-7590-DE48-8469-EEFB88E7ACD2}"/>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24555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E0F9-3EFF-384C-9C61-F6E85C124D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AF661B-7946-164F-8883-415D8C309F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1095F2-E641-7748-8CE9-D4C703FB6520}"/>
              </a:ext>
            </a:extLst>
          </p:cNvPr>
          <p:cNvSpPr>
            <a:spLocks noGrp="1"/>
          </p:cNvSpPr>
          <p:nvPr>
            <p:ph type="dt" sz="half" idx="10"/>
          </p:nvPr>
        </p:nvSpPr>
        <p:spPr/>
        <p:txBody>
          <a:bodyPr/>
          <a:lstStyle/>
          <a:p>
            <a:fld id="{0FAB6B49-B434-E04B-8B19-9D0B03FF27E8}" type="datetimeFigureOut">
              <a:rPr lang="en-US" smtClean="0"/>
              <a:t>8/26/22</a:t>
            </a:fld>
            <a:endParaRPr lang="en-US"/>
          </a:p>
        </p:txBody>
      </p:sp>
      <p:sp>
        <p:nvSpPr>
          <p:cNvPr id="5" name="Footer Placeholder 4">
            <a:extLst>
              <a:ext uri="{FF2B5EF4-FFF2-40B4-BE49-F238E27FC236}">
                <a16:creationId xmlns:a16="http://schemas.microsoft.com/office/drawing/2014/main" id="{1675E233-A7A6-BC42-95E0-B39FEE0D3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44D86-9512-E44F-A91C-237E33706B01}"/>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7829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4F15B-93B8-B546-B0B6-EAD9801101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2BFC15-E6BF-0749-8577-D2620183F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D909B6-F62F-954E-807D-00010E4171AD}"/>
              </a:ext>
            </a:extLst>
          </p:cNvPr>
          <p:cNvSpPr>
            <a:spLocks noGrp="1"/>
          </p:cNvSpPr>
          <p:nvPr>
            <p:ph type="dt" sz="half" idx="10"/>
          </p:nvPr>
        </p:nvSpPr>
        <p:spPr/>
        <p:txBody>
          <a:bodyPr/>
          <a:lstStyle/>
          <a:p>
            <a:fld id="{0FAB6B49-B434-E04B-8B19-9D0B03FF27E8}" type="datetimeFigureOut">
              <a:rPr lang="en-US" smtClean="0"/>
              <a:t>8/26/22</a:t>
            </a:fld>
            <a:endParaRPr lang="en-US"/>
          </a:p>
        </p:txBody>
      </p:sp>
      <p:sp>
        <p:nvSpPr>
          <p:cNvPr id="5" name="Footer Placeholder 4">
            <a:extLst>
              <a:ext uri="{FF2B5EF4-FFF2-40B4-BE49-F238E27FC236}">
                <a16:creationId xmlns:a16="http://schemas.microsoft.com/office/drawing/2014/main" id="{DA7259E4-40BC-B74D-9F9B-0119EA5F3F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B5772B-1BA7-074A-959B-C70C9DBADC5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6083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E635-7744-4D4F-B96E-0E2865A7B5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AE8F11-2A3B-2747-9C6C-579AF86C4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3D020-809F-3D40-8EE6-2DD573790883}"/>
              </a:ext>
            </a:extLst>
          </p:cNvPr>
          <p:cNvSpPr>
            <a:spLocks noGrp="1"/>
          </p:cNvSpPr>
          <p:nvPr>
            <p:ph type="dt" sz="half" idx="10"/>
          </p:nvPr>
        </p:nvSpPr>
        <p:spPr/>
        <p:txBody>
          <a:bodyPr/>
          <a:lstStyle/>
          <a:p>
            <a:fld id="{0FAB6B49-B434-E04B-8B19-9D0B03FF27E8}" type="datetimeFigureOut">
              <a:rPr lang="en-US" smtClean="0"/>
              <a:t>8/26/22</a:t>
            </a:fld>
            <a:endParaRPr lang="en-US"/>
          </a:p>
        </p:txBody>
      </p:sp>
      <p:sp>
        <p:nvSpPr>
          <p:cNvPr id="5" name="Footer Placeholder 4">
            <a:extLst>
              <a:ext uri="{FF2B5EF4-FFF2-40B4-BE49-F238E27FC236}">
                <a16:creationId xmlns:a16="http://schemas.microsoft.com/office/drawing/2014/main" id="{A71B3250-58F4-944F-AC10-5CC13EB55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4AA24C-CEB0-EA4C-A21F-F3F431BBF6F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96079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B1CA-9CA5-7143-AA15-AE1EA1D6B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3A480E-DC28-1A49-8B7D-56389366F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739984-F0C0-214D-944B-EBDAA1F83B82}"/>
              </a:ext>
            </a:extLst>
          </p:cNvPr>
          <p:cNvSpPr>
            <a:spLocks noGrp="1"/>
          </p:cNvSpPr>
          <p:nvPr>
            <p:ph type="dt" sz="half" idx="10"/>
          </p:nvPr>
        </p:nvSpPr>
        <p:spPr/>
        <p:txBody>
          <a:bodyPr/>
          <a:lstStyle/>
          <a:p>
            <a:fld id="{0FAB6B49-B434-E04B-8B19-9D0B03FF27E8}" type="datetimeFigureOut">
              <a:rPr lang="en-US" smtClean="0"/>
              <a:t>8/26/22</a:t>
            </a:fld>
            <a:endParaRPr lang="en-US"/>
          </a:p>
        </p:txBody>
      </p:sp>
      <p:sp>
        <p:nvSpPr>
          <p:cNvPr id="5" name="Footer Placeholder 4">
            <a:extLst>
              <a:ext uri="{FF2B5EF4-FFF2-40B4-BE49-F238E27FC236}">
                <a16:creationId xmlns:a16="http://schemas.microsoft.com/office/drawing/2014/main" id="{15910F09-D4A7-E64B-8562-E206C7AEE1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8F136-F451-D541-A958-9479555D69B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095322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F8AB0-EFD2-9E4C-A9A6-2A8BD8253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8B6416-B69B-3049-81D4-46D8BDEEF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99F68-836F-A74B-89E3-6B0CB564BF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4161B-7339-CF4C-83F9-02E0BCD3F8B0}"/>
              </a:ext>
            </a:extLst>
          </p:cNvPr>
          <p:cNvSpPr>
            <a:spLocks noGrp="1"/>
          </p:cNvSpPr>
          <p:nvPr>
            <p:ph type="dt" sz="half" idx="10"/>
          </p:nvPr>
        </p:nvSpPr>
        <p:spPr/>
        <p:txBody>
          <a:bodyPr/>
          <a:lstStyle/>
          <a:p>
            <a:fld id="{0FAB6B49-B434-E04B-8B19-9D0B03FF27E8}" type="datetimeFigureOut">
              <a:rPr lang="en-US" smtClean="0"/>
              <a:t>8/26/22</a:t>
            </a:fld>
            <a:endParaRPr lang="en-US"/>
          </a:p>
        </p:txBody>
      </p:sp>
      <p:sp>
        <p:nvSpPr>
          <p:cNvPr id="6" name="Footer Placeholder 5">
            <a:extLst>
              <a:ext uri="{FF2B5EF4-FFF2-40B4-BE49-F238E27FC236}">
                <a16:creationId xmlns:a16="http://schemas.microsoft.com/office/drawing/2014/main" id="{959AC125-4953-0449-B97D-10F335BC89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5F4A9-2036-BD4E-8CBB-F278C9B9C44A}"/>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78221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FF051-FF82-404A-A8B9-226DAD3EF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F1694-78E2-AE46-B16D-778353777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731927-4B0E-D14C-AA40-A453A10692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938E4-FE21-E844-AB16-6F0DBEE2A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952-CB08-8545-BEC7-AACF5EB975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D94C72-A9B9-4948-A6F2-BE7118341519}"/>
              </a:ext>
            </a:extLst>
          </p:cNvPr>
          <p:cNvSpPr>
            <a:spLocks noGrp="1"/>
          </p:cNvSpPr>
          <p:nvPr>
            <p:ph type="dt" sz="half" idx="10"/>
          </p:nvPr>
        </p:nvSpPr>
        <p:spPr/>
        <p:txBody>
          <a:bodyPr/>
          <a:lstStyle/>
          <a:p>
            <a:fld id="{0FAB6B49-B434-E04B-8B19-9D0B03FF27E8}" type="datetimeFigureOut">
              <a:rPr lang="en-US" smtClean="0"/>
              <a:t>8/26/22</a:t>
            </a:fld>
            <a:endParaRPr lang="en-US"/>
          </a:p>
        </p:txBody>
      </p:sp>
      <p:sp>
        <p:nvSpPr>
          <p:cNvPr id="8" name="Footer Placeholder 7">
            <a:extLst>
              <a:ext uri="{FF2B5EF4-FFF2-40B4-BE49-F238E27FC236}">
                <a16:creationId xmlns:a16="http://schemas.microsoft.com/office/drawing/2014/main" id="{A8C90EFB-2D37-5F46-91F7-2B13FB2D43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DD3AF-9CF7-274D-85C2-C8B842FDA30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29853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DAA0-68AE-0847-980A-732C5F21C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02675E-8EAA-D440-BC31-94113F04E8D1}"/>
              </a:ext>
            </a:extLst>
          </p:cNvPr>
          <p:cNvSpPr>
            <a:spLocks noGrp="1"/>
          </p:cNvSpPr>
          <p:nvPr>
            <p:ph type="dt" sz="half" idx="10"/>
          </p:nvPr>
        </p:nvSpPr>
        <p:spPr/>
        <p:txBody>
          <a:bodyPr/>
          <a:lstStyle/>
          <a:p>
            <a:fld id="{0FAB6B49-B434-E04B-8B19-9D0B03FF27E8}" type="datetimeFigureOut">
              <a:rPr lang="en-US" smtClean="0"/>
              <a:t>8/26/22</a:t>
            </a:fld>
            <a:endParaRPr lang="en-US"/>
          </a:p>
        </p:txBody>
      </p:sp>
      <p:sp>
        <p:nvSpPr>
          <p:cNvPr id="4" name="Footer Placeholder 3">
            <a:extLst>
              <a:ext uri="{FF2B5EF4-FFF2-40B4-BE49-F238E27FC236}">
                <a16:creationId xmlns:a16="http://schemas.microsoft.com/office/drawing/2014/main" id="{8EC25333-39D9-2642-82C0-DEB7622715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7F030C-F420-BC45-A046-6EAD63EF6589}"/>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69038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60347-FBD4-8D4D-B3AB-655A58024FE6}"/>
              </a:ext>
            </a:extLst>
          </p:cNvPr>
          <p:cNvSpPr>
            <a:spLocks noGrp="1"/>
          </p:cNvSpPr>
          <p:nvPr>
            <p:ph type="dt" sz="half" idx="10"/>
          </p:nvPr>
        </p:nvSpPr>
        <p:spPr/>
        <p:txBody>
          <a:bodyPr/>
          <a:lstStyle/>
          <a:p>
            <a:fld id="{0FAB6B49-B434-E04B-8B19-9D0B03FF27E8}" type="datetimeFigureOut">
              <a:rPr lang="en-US" smtClean="0"/>
              <a:t>8/26/22</a:t>
            </a:fld>
            <a:endParaRPr lang="en-US"/>
          </a:p>
        </p:txBody>
      </p:sp>
      <p:sp>
        <p:nvSpPr>
          <p:cNvPr id="3" name="Footer Placeholder 2">
            <a:extLst>
              <a:ext uri="{FF2B5EF4-FFF2-40B4-BE49-F238E27FC236}">
                <a16:creationId xmlns:a16="http://schemas.microsoft.com/office/drawing/2014/main" id="{0A9C617E-44D8-DC4C-81BA-B19F8FF9E7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8F573B-FCDF-5E4C-8FFC-9E0D7C46C57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1921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E1A3-E4CC-9E47-B6DB-0FA247360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DF34A5-1A29-5E45-A505-73041AFBE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BB48B9-E6D8-C344-BC1F-493BF8D39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7E3D6-8337-0E4D-85F1-9F9F655A5DDF}"/>
              </a:ext>
            </a:extLst>
          </p:cNvPr>
          <p:cNvSpPr>
            <a:spLocks noGrp="1"/>
          </p:cNvSpPr>
          <p:nvPr>
            <p:ph type="dt" sz="half" idx="10"/>
          </p:nvPr>
        </p:nvSpPr>
        <p:spPr/>
        <p:txBody>
          <a:bodyPr/>
          <a:lstStyle/>
          <a:p>
            <a:fld id="{0FAB6B49-B434-E04B-8B19-9D0B03FF27E8}" type="datetimeFigureOut">
              <a:rPr lang="en-US" smtClean="0"/>
              <a:t>8/26/22</a:t>
            </a:fld>
            <a:endParaRPr lang="en-US"/>
          </a:p>
        </p:txBody>
      </p:sp>
      <p:sp>
        <p:nvSpPr>
          <p:cNvPr id="6" name="Footer Placeholder 5">
            <a:extLst>
              <a:ext uri="{FF2B5EF4-FFF2-40B4-BE49-F238E27FC236}">
                <a16:creationId xmlns:a16="http://schemas.microsoft.com/office/drawing/2014/main" id="{D2B58E00-9260-7645-A047-DCF50B1253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4EAA7-BB9B-4A4A-84F5-D07247B8E08F}"/>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30259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DC1B5-A3B1-514D-AF1B-FD4290CD9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46896-FF52-384A-86BA-ED93A48755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62D3B-CF95-B042-BB2B-5BB890BCD3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333B1B-80A2-134D-9C55-189395376233}"/>
              </a:ext>
            </a:extLst>
          </p:cNvPr>
          <p:cNvSpPr>
            <a:spLocks noGrp="1"/>
          </p:cNvSpPr>
          <p:nvPr>
            <p:ph type="dt" sz="half" idx="10"/>
          </p:nvPr>
        </p:nvSpPr>
        <p:spPr/>
        <p:txBody>
          <a:bodyPr/>
          <a:lstStyle/>
          <a:p>
            <a:fld id="{0FAB6B49-B434-E04B-8B19-9D0B03FF27E8}" type="datetimeFigureOut">
              <a:rPr lang="en-US" smtClean="0"/>
              <a:t>8/26/22</a:t>
            </a:fld>
            <a:endParaRPr lang="en-US"/>
          </a:p>
        </p:txBody>
      </p:sp>
      <p:sp>
        <p:nvSpPr>
          <p:cNvPr id="6" name="Footer Placeholder 5">
            <a:extLst>
              <a:ext uri="{FF2B5EF4-FFF2-40B4-BE49-F238E27FC236}">
                <a16:creationId xmlns:a16="http://schemas.microsoft.com/office/drawing/2014/main" id="{9DDEDE9A-2733-944F-B916-EB21A256D0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0D3D4D-AD01-0A43-A8C0-43B243D1B043}"/>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3495871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C5E649-5093-7A4E-82DD-41CB376070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197A4-E433-BF48-825A-751CB3D9C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4FAAC-9B48-C940-AA96-BC381C0A5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B6B49-B434-E04B-8B19-9D0B03FF27E8}" type="datetimeFigureOut">
              <a:rPr lang="en-US" smtClean="0"/>
              <a:t>8/26/22</a:t>
            </a:fld>
            <a:endParaRPr lang="en-US"/>
          </a:p>
        </p:txBody>
      </p:sp>
      <p:sp>
        <p:nvSpPr>
          <p:cNvPr id="5" name="Footer Placeholder 4">
            <a:extLst>
              <a:ext uri="{FF2B5EF4-FFF2-40B4-BE49-F238E27FC236}">
                <a16:creationId xmlns:a16="http://schemas.microsoft.com/office/drawing/2014/main" id="{2E53570C-5C1F-994B-A5F9-88754B034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C61F82-D814-8E4D-918A-8E4619457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73104-7A03-9745-9E8F-D9BF2DA92E49}" type="slidenum">
              <a:rPr lang="en-US" smtClean="0"/>
              <a:t>‹#›</a:t>
            </a:fld>
            <a:endParaRPr lang="en-US"/>
          </a:p>
        </p:txBody>
      </p:sp>
    </p:spTree>
    <p:extLst>
      <p:ext uri="{BB962C8B-B14F-4D97-AF65-F5344CB8AC3E}">
        <p14:creationId xmlns:p14="http://schemas.microsoft.com/office/powerpoint/2010/main" val="713372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681523" y="460413"/>
            <a:ext cx="7829005" cy="757272"/>
          </a:xfrm>
        </p:spPr>
        <p:txBody>
          <a:bodyPr>
            <a:normAutofit/>
          </a:bodyPr>
          <a:lstStyle/>
          <a:p>
            <a:r>
              <a:rPr lang="en-US" sz="3600" dirty="0"/>
              <a:t>Preflight Check List</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681523" y="1431533"/>
            <a:ext cx="10718950" cy="3403404"/>
          </a:xfrm>
        </p:spPr>
        <p:txBody>
          <a:bodyPr vert="horz" lIns="91440" tIns="45720" rIns="91440" bIns="45720" rtlCol="0" anchor="t">
            <a:noAutofit/>
          </a:bodyPr>
          <a:lstStyle/>
          <a:p>
            <a:pPr>
              <a:spcBef>
                <a:spcPts val="600"/>
              </a:spcBef>
              <a:buFont typeface="Wingdings" pitchFamily="2" charset="2"/>
              <a:buChar char="§"/>
            </a:pPr>
            <a:r>
              <a:rPr lang="en-US" sz="2000" dirty="0"/>
              <a:t>Sign into our Zoom meeting through our integrated Blackboard/Zoom link </a:t>
            </a:r>
          </a:p>
          <a:p>
            <a:pPr>
              <a:spcBef>
                <a:spcPts val="600"/>
              </a:spcBef>
              <a:buFont typeface="Wingdings" pitchFamily="2" charset="2"/>
              <a:buChar char="§"/>
            </a:pPr>
            <a:r>
              <a:rPr lang="en-US" sz="2000" dirty="0"/>
              <a:t>Make sure that you can hear the conversation, see shared desktops, and view chat topics</a:t>
            </a:r>
          </a:p>
          <a:p>
            <a:pPr>
              <a:spcBef>
                <a:spcPts val="600"/>
              </a:spcBef>
              <a:buFont typeface="Wingdings" pitchFamily="2" charset="2"/>
              <a:buChar char="§"/>
            </a:pPr>
            <a:r>
              <a:rPr lang="en-US" sz="2000" dirty="0"/>
              <a:t>Thank you if you choose to leave your camera on to help make our class more interactive</a:t>
            </a:r>
          </a:p>
          <a:p>
            <a:pPr>
              <a:spcBef>
                <a:spcPts val="600"/>
              </a:spcBef>
              <a:buFont typeface="Wingdings" pitchFamily="2" charset="2"/>
              <a:buChar char="§"/>
            </a:pPr>
            <a:r>
              <a:rPr lang="en-US" sz="2000" dirty="0"/>
              <a:t>Be prepared to share your computer screen</a:t>
            </a:r>
          </a:p>
          <a:p>
            <a:pPr>
              <a:spcBef>
                <a:spcPts val="600"/>
              </a:spcBef>
              <a:buFont typeface="Wingdings" pitchFamily="2" charset="2"/>
              <a:buChar char="§"/>
            </a:pPr>
            <a:r>
              <a:rPr lang="en-US" sz="2000" dirty="0"/>
              <a:t>Be prepared to utilize a headset with a microphone</a:t>
            </a:r>
          </a:p>
          <a:p>
            <a:pPr marL="0" indent="0">
              <a:spcBef>
                <a:spcPts val="0"/>
              </a:spcBef>
              <a:buNone/>
            </a:pPr>
            <a:endParaRPr lang="en-US" sz="2000" dirty="0"/>
          </a:p>
          <a:p>
            <a:pPr marL="0" indent="0">
              <a:spcBef>
                <a:spcPts val="0"/>
              </a:spcBef>
              <a:buNone/>
            </a:pPr>
            <a:endParaRPr lang="en-US" sz="2000" u="sng" dirty="0"/>
          </a:p>
          <a:p>
            <a:pPr marL="0" indent="0">
              <a:spcBef>
                <a:spcPts val="0"/>
              </a:spcBef>
              <a:buNone/>
            </a:pPr>
            <a:r>
              <a:rPr lang="en-US" sz="2000" u="sng" dirty="0"/>
              <a:t>In person participants also:</a:t>
            </a:r>
            <a:endParaRPr lang="en-US" sz="2000" dirty="0"/>
          </a:p>
          <a:p>
            <a:pPr>
              <a:spcBef>
                <a:spcPts val="600"/>
              </a:spcBef>
              <a:buFont typeface="Wingdings" pitchFamily="2" charset="2"/>
              <a:buChar char="§"/>
            </a:pPr>
            <a:r>
              <a:rPr lang="en-US" sz="2000" dirty="0"/>
              <a:t>Make sure that your microphone and speakers are muted/off so that we don’t get an echo</a:t>
            </a:r>
          </a:p>
          <a:p>
            <a:pPr>
              <a:spcBef>
                <a:spcPts val="600"/>
              </a:spcBef>
              <a:buFont typeface="Wingdings" pitchFamily="2" charset="2"/>
              <a:buChar char="§"/>
            </a:pPr>
            <a:r>
              <a:rPr lang="en-US" sz="2000" dirty="0"/>
              <a:t>Sit in a good spot near the classroom ceiling microphones if possible</a:t>
            </a:r>
            <a:endParaRPr lang="en-US" sz="2000" dirty="0">
              <a:cs typeface="Calibri"/>
            </a:endParaRPr>
          </a:p>
        </p:txBody>
      </p:sp>
      <p:pic>
        <p:nvPicPr>
          <p:cNvPr id="6" name="Content Placeholder 4">
            <a:extLst>
              <a:ext uri="{FF2B5EF4-FFF2-40B4-BE49-F238E27FC236}">
                <a16:creationId xmlns:a16="http://schemas.microsoft.com/office/drawing/2014/main" id="{99072103-9DA3-B44B-A344-193F81F141B5}"/>
              </a:ext>
            </a:extLst>
          </p:cNvPr>
          <p:cNvPicPr>
            <a:picLocks noChangeAspect="1"/>
          </p:cNvPicPr>
          <p:nvPr/>
        </p:nvPicPr>
        <p:blipFill>
          <a:blip r:embed="rId3"/>
          <a:stretch>
            <a:fillRect/>
          </a:stretch>
        </p:blipFill>
        <p:spPr>
          <a:xfrm>
            <a:off x="8963531" y="65212"/>
            <a:ext cx="2656367" cy="1366321"/>
          </a:xfrm>
          <a:prstGeom prst="rect">
            <a:avLst/>
          </a:prstGeom>
        </p:spPr>
      </p:pic>
      <p:pic>
        <p:nvPicPr>
          <p:cNvPr id="2" name="Picture 1">
            <a:extLst>
              <a:ext uri="{FF2B5EF4-FFF2-40B4-BE49-F238E27FC236}">
                <a16:creationId xmlns:a16="http://schemas.microsoft.com/office/drawing/2014/main" id="{C372B1DA-ABF2-D743-A631-90728AA300BA}"/>
              </a:ext>
            </a:extLst>
          </p:cNvPr>
          <p:cNvPicPr>
            <a:picLocks noChangeAspect="1"/>
          </p:cNvPicPr>
          <p:nvPr/>
        </p:nvPicPr>
        <p:blipFill>
          <a:blip r:embed="rId4"/>
          <a:stretch>
            <a:fillRect/>
          </a:stretch>
        </p:blipFill>
        <p:spPr>
          <a:xfrm>
            <a:off x="8054342" y="5148470"/>
            <a:ext cx="3897516" cy="1492437"/>
          </a:xfrm>
          <a:prstGeom prst="rect">
            <a:avLst/>
          </a:prstGeom>
          <a:ln w="12700">
            <a:solidFill>
              <a:schemeClr val="tx1"/>
            </a:solidFill>
          </a:ln>
        </p:spPr>
      </p:pic>
    </p:spTree>
    <p:extLst>
      <p:ext uri="{BB962C8B-B14F-4D97-AF65-F5344CB8AC3E}">
        <p14:creationId xmlns:p14="http://schemas.microsoft.com/office/powerpoint/2010/main" val="1445034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Introductions</a:t>
            </a:r>
            <a:endParaRPr lang="en-US" sz="2000" dirty="0"/>
          </a:p>
        </p:txBody>
      </p:sp>
    </p:spTree>
    <p:extLst>
      <p:ext uri="{BB962C8B-B14F-4D97-AF65-F5344CB8AC3E}">
        <p14:creationId xmlns:p14="http://schemas.microsoft.com/office/powerpoint/2010/main" val="2484852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Foreshadowing 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spTree>
    <p:extLst>
      <p:ext uri="{BB962C8B-B14F-4D97-AF65-F5344CB8AC3E}">
        <p14:creationId xmlns:p14="http://schemas.microsoft.com/office/powerpoint/2010/main" val="1782223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13294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1</a:t>
            </a:r>
          </a:p>
        </p:txBody>
      </p:sp>
    </p:spTree>
    <p:extLst>
      <p:ext uri="{BB962C8B-B14F-4D97-AF65-F5344CB8AC3E}">
        <p14:creationId xmlns:p14="http://schemas.microsoft.com/office/powerpoint/2010/main" val="2178487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marL="0" indent="0">
              <a:spcBef>
                <a:spcPts val="1800"/>
              </a:spcBef>
              <a:buNone/>
            </a:pPr>
            <a:r>
              <a:rPr lang="en-US" sz="2000" dirty="0"/>
              <a:t>Full and Preferred Name:</a:t>
            </a:r>
          </a:p>
          <a:p>
            <a:pPr marL="0" indent="0">
              <a:spcBef>
                <a:spcPts val="600"/>
              </a:spcBef>
              <a:buNone/>
            </a:pPr>
            <a:r>
              <a:rPr lang="en-US" sz="2000" b="1" dirty="0"/>
              <a:t>	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b="1" dirty="0"/>
              <a:t>	Married with five children, relocated from Davenport, IA to Chicago area</a:t>
            </a:r>
          </a:p>
          <a:p>
            <a:pPr marL="0" indent="0">
              <a:spcBef>
                <a:spcPts val="600"/>
              </a:spcBef>
              <a:buNone/>
            </a:pPr>
            <a:r>
              <a:rPr lang="en-US" sz="2000" b="1" dirty="0"/>
              <a:t>	Undergraduate in CS and Masters in Business… teaching evenings for many years</a:t>
            </a:r>
          </a:p>
          <a:p>
            <a:pPr marL="0" indent="0">
              <a:spcBef>
                <a:spcPts val="2400"/>
              </a:spcBef>
              <a:buNone/>
            </a:pPr>
            <a:r>
              <a:rPr lang="en-US" sz="2000" dirty="0"/>
              <a:t>Programming experience:</a:t>
            </a:r>
          </a:p>
          <a:p>
            <a:pPr marL="0" indent="0">
              <a:spcBef>
                <a:spcPts val="600"/>
              </a:spcBef>
              <a:buNone/>
            </a:pPr>
            <a:r>
              <a:rPr lang="en-US" sz="2000" b="1" dirty="0"/>
              <a:t>	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12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“Stadia” with my oldest son</a:t>
            </a:r>
          </a:p>
          <a:p>
            <a:pPr marL="0" indent="0">
              <a:spcBef>
                <a:spcPts val="1200"/>
              </a:spcBef>
              <a:buNone/>
            </a:pPr>
            <a:r>
              <a:rPr lang="en-US" sz="2000" b="1" dirty="0"/>
              <a:t>	Second year teaching full-time </a:t>
            </a:r>
          </a:p>
        </p:txBody>
      </p:sp>
    </p:spTree>
    <p:extLst>
      <p:ext uri="{BB962C8B-B14F-4D97-AF65-F5344CB8AC3E}">
        <p14:creationId xmlns:p14="http://schemas.microsoft.com/office/powerpoint/2010/main" val="32289398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25118741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MacOS, Terminal, Visual Studio Code, and Chrome/Firefox web browser </a:t>
            </a:r>
          </a:p>
          <a:p>
            <a:pPr marL="0" indent="0">
              <a:spcBef>
                <a:spcPts val="2400"/>
              </a:spcBef>
              <a:spcAft>
                <a:spcPts val="600"/>
              </a:spcAft>
              <a:buNone/>
            </a:pPr>
            <a:r>
              <a:rPr lang="en-US" sz="2000" dirty="0"/>
              <a:t>Top two or three things that you would like to get out of this class</a:t>
            </a:r>
          </a:p>
          <a:p>
            <a:pPr marL="914400" lvl="2" indent="0">
              <a:spcBef>
                <a:spcPts val="0"/>
              </a:spcBef>
              <a:buNone/>
            </a:pPr>
            <a:r>
              <a:rPr lang="en-US" b="1" dirty="0"/>
              <a:t>To learn something myself while helping each of you be successful </a:t>
            </a:r>
          </a:p>
          <a:p>
            <a:pPr marL="914400" lvl="2" indent="0">
              <a:spcBef>
                <a:spcPts val="1200"/>
              </a:spcBef>
              <a:buNone/>
            </a:pPr>
            <a:r>
              <a:rPr lang="en-US" b="1" dirty="0"/>
              <a:t>Motivate you to look deeper while we are exploring technologies and processes</a:t>
            </a:r>
          </a:p>
          <a:p>
            <a:pPr marL="914400" lvl="2" indent="0">
              <a:spcBef>
                <a:spcPts val="1200"/>
              </a:spcBef>
              <a:buNone/>
            </a:pPr>
            <a:r>
              <a:rPr lang="en-US" b="1" dirty="0"/>
              <a:t>Help you build something that makes you proud</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(Quetico) and Triathlons</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Software Development organization.</a:t>
            </a:r>
          </a:p>
        </p:txBody>
      </p:sp>
    </p:spTree>
    <p:extLst>
      <p:ext uri="{BB962C8B-B14F-4D97-AF65-F5344CB8AC3E}">
        <p14:creationId xmlns:p14="http://schemas.microsoft.com/office/powerpoint/2010/main" val="527454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0AEB18E-8EDD-F644-99AC-52A5BCE0430A}"/>
              </a:ext>
            </a:extLst>
          </p:cNvPr>
          <p:cNvPicPr>
            <a:picLocks noChangeAspect="1"/>
          </p:cNvPicPr>
          <p:nvPr/>
        </p:nvPicPr>
        <p:blipFill>
          <a:blip r:embed="rId2"/>
          <a:stretch>
            <a:fillRect/>
          </a:stretch>
        </p:blipFill>
        <p:spPr>
          <a:xfrm>
            <a:off x="7272775" y="105987"/>
            <a:ext cx="4768164" cy="4682582"/>
          </a:xfrm>
          <a:prstGeom prst="rect">
            <a:avLst/>
          </a:prstGeom>
          <a:ln w="12700">
            <a:solidFill>
              <a:schemeClr val="tx1"/>
            </a:solidFill>
          </a:ln>
        </p:spPr>
      </p:pic>
      <p:pic>
        <p:nvPicPr>
          <p:cNvPr id="7" name="Picture 6">
            <a:extLst>
              <a:ext uri="{FF2B5EF4-FFF2-40B4-BE49-F238E27FC236}">
                <a16:creationId xmlns:a16="http://schemas.microsoft.com/office/drawing/2014/main" id="{4A225FF3-5288-A54E-ADD9-A4E7CB9CD19D}"/>
              </a:ext>
            </a:extLst>
          </p:cNvPr>
          <p:cNvPicPr>
            <a:picLocks noChangeAspect="1"/>
          </p:cNvPicPr>
          <p:nvPr/>
        </p:nvPicPr>
        <p:blipFill>
          <a:blip r:embed="rId3"/>
          <a:stretch>
            <a:fillRect/>
          </a:stretch>
        </p:blipFill>
        <p:spPr>
          <a:xfrm>
            <a:off x="9068374" y="4365410"/>
            <a:ext cx="2690063" cy="2314200"/>
          </a:xfrm>
          <a:prstGeom prst="rect">
            <a:avLst/>
          </a:prstGeom>
          <a:ln w="12700">
            <a:solidFill>
              <a:schemeClr val="tx1"/>
            </a:solidFill>
          </a:ln>
        </p:spPr>
      </p:pic>
      <p:pic>
        <p:nvPicPr>
          <p:cNvPr id="8" name="Picture 7">
            <a:extLst>
              <a:ext uri="{FF2B5EF4-FFF2-40B4-BE49-F238E27FC236}">
                <a16:creationId xmlns:a16="http://schemas.microsoft.com/office/drawing/2014/main" id="{1BF7F7EA-8E6C-1A46-B54F-C962236693CF}"/>
              </a:ext>
            </a:extLst>
          </p:cNvPr>
          <p:cNvPicPr>
            <a:picLocks noChangeAspect="1"/>
          </p:cNvPicPr>
          <p:nvPr/>
        </p:nvPicPr>
        <p:blipFill>
          <a:blip r:embed="rId4"/>
          <a:stretch>
            <a:fillRect/>
          </a:stretch>
        </p:blipFill>
        <p:spPr>
          <a:xfrm>
            <a:off x="618160" y="254488"/>
            <a:ext cx="3582408" cy="2495587"/>
          </a:xfrm>
          <a:prstGeom prst="rect">
            <a:avLst/>
          </a:prstGeom>
          <a:ln w="12700">
            <a:solidFill>
              <a:schemeClr val="tx1"/>
            </a:solidFill>
          </a:ln>
        </p:spPr>
      </p:pic>
      <p:pic>
        <p:nvPicPr>
          <p:cNvPr id="4" name="Picture 3">
            <a:extLst>
              <a:ext uri="{FF2B5EF4-FFF2-40B4-BE49-F238E27FC236}">
                <a16:creationId xmlns:a16="http://schemas.microsoft.com/office/drawing/2014/main" id="{95C9444B-4CC0-1147-A772-8C1FCFB80C63}"/>
              </a:ext>
            </a:extLst>
          </p:cNvPr>
          <p:cNvPicPr>
            <a:picLocks noChangeAspect="1"/>
          </p:cNvPicPr>
          <p:nvPr/>
        </p:nvPicPr>
        <p:blipFill>
          <a:blip r:embed="rId5"/>
          <a:stretch>
            <a:fillRect/>
          </a:stretch>
        </p:blipFill>
        <p:spPr>
          <a:xfrm>
            <a:off x="2609350" y="3354095"/>
            <a:ext cx="2408035" cy="3229924"/>
          </a:xfrm>
          <a:prstGeom prst="rect">
            <a:avLst/>
          </a:prstGeom>
          <a:ln w="12700">
            <a:solidFill>
              <a:schemeClr val="tx1"/>
            </a:solidFill>
          </a:ln>
        </p:spPr>
      </p:pic>
      <p:pic>
        <p:nvPicPr>
          <p:cNvPr id="9" name="Picture 8">
            <a:extLst>
              <a:ext uri="{FF2B5EF4-FFF2-40B4-BE49-F238E27FC236}">
                <a16:creationId xmlns:a16="http://schemas.microsoft.com/office/drawing/2014/main" id="{4E45745A-F211-DF43-8179-D955262463EE}"/>
              </a:ext>
            </a:extLst>
          </p:cNvPr>
          <p:cNvPicPr>
            <a:picLocks noChangeAspect="1"/>
          </p:cNvPicPr>
          <p:nvPr/>
        </p:nvPicPr>
        <p:blipFill>
          <a:blip r:embed="rId6"/>
          <a:stretch>
            <a:fillRect/>
          </a:stretch>
        </p:blipFill>
        <p:spPr>
          <a:xfrm>
            <a:off x="353962" y="2473470"/>
            <a:ext cx="2408035" cy="3049040"/>
          </a:xfrm>
          <a:prstGeom prst="rect">
            <a:avLst/>
          </a:prstGeom>
          <a:ln w="12700">
            <a:solidFill>
              <a:schemeClr val="tx1"/>
            </a:solidFill>
          </a:ln>
        </p:spPr>
      </p:pic>
      <p:pic>
        <p:nvPicPr>
          <p:cNvPr id="2" name="Picture 1">
            <a:extLst>
              <a:ext uri="{FF2B5EF4-FFF2-40B4-BE49-F238E27FC236}">
                <a16:creationId xmlns:a16="http://schemas.microsoft.com/office/drawing/2014/main" id="{DBAC1F14-2F33-E54C-81AB-04D54C217F07}"/>
              </a:ext>
            </a:extLst>
          </p:cNvPr>
          <p:cNvPicPr>
            <a:picLocks noChangeAspect="1"/>
          </p:cNvPicPr>
          <p:nvPr/>
        </p:nvPicPr>
        <p:blipFill>
          <a:blip r:embed="rId7"/>
          <a:stretch>
            <a:fillRect/>
          </a:stretch>
        </p:blipFill>
        <p:spPr>
          <a:xfrm>
            <a:off x="3988142" y="678926"/>
            <a:ext cx="2493023" cy="3429000"/>
          </a:xfrm>
          <a:prstGeom prst="rect">
            <a:avLst/>
          </a:prstGeom>
          <a:ln w="12700">
            <a:solidFill>
              <a:schemeClr val="tx1"/>
            </a:solidFill>
          </a:ln>
        </p:spPr>
      </p:pic>
    </p:spTree>
    <p:extLst>
      <p:ext uri="{BB962C8B-B14F-4D97-AF65-F5344CB8AC3E}">
        <p14:creationId xmlns:p14="http://schemas.microsoft.com/office/powerpoint/2010/main" val="7680240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1 Planning (abbreviated)</a:t>
            </a:r>
          </a:p>
        </p:txBody>
      </p:sp>
    </p:spTree>
    <p:extLst>
      <p:ext uri="{BB962C8B-B14F-4D97-AF65-F5344CB8AC3E}">
        <p14:creationId xmlns:p14="http://schemas.microsoft.com/office/powerpoint/2010/main" val="1730600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Sprint Planning</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We will be doing sprint planning at the beginning of each of our 8 sprints during the semester.</a:t>
            </a:r>
          </a:p>
          <a:p>
            <a:pPr marL="0" indent="0">
              <a:buNone/>
            </a:pPr>
            <a:endParaRPr lang="en-US" sz="2000" dirty="0"/>
          </a:p>
          <a:p>
            <a:pPr marL="0" indent="0">
              <a:buNone/>
            </a:pPr>
            <a:endParaRPr lang="en-US" sz="2000" dirty="0"/>
          </a:p>
          <a:p>
            <a:pPr marL="0" indent="0">
              <a:buNone/>
            </a:pPr>
            <a:r>
              <a:rPr lang="en-US" sz="2000" dirty="0"/>
              <a:t>What’s different about Sprint 1 planning?</a:t>
            </a:r>
          </a:p>
          <a:p>
            <a:pPr marL="457200" indent="-457200">
              <a:buFont typeface="+mj-lt"/>
              <a:buAutoNum type="arabicPeriod"/>
            </a:pPr>
            <a:r>
              <a:rPr lang="en-US" sz="2000" dirty="0"/>
              <a:t>We will need to finish Sprint 1 planning on Wednesday because we want to make sure that we have time for Introductions and initial Scrum Team assignments today </a:t>
            </a:r>
          </a:p>
          <a:p>
            <a:pPr marL="457200" indent="-457200">
              <a:buFont typeface="+mj-lt"/>
              <a:buAutoNum type="arabicPeriod"/>
            </a:pPr>
            <a:r>
              <a:rPr lang="en-US" sz="2000" dirty="0"/>
              <a:t>Next Monday is a Holiday so we will be missing one class session this sprint</a:t>
            </a:r>
          </a:p>
        </p:txBody>
      </p:sp>
    </p:spTree>
    <p:extLst>
      <p:ext uri="{BB962C8B-B14F-4D97-AF65-F5344CB8AC3E}">
        <p14:creationId xmlns:p14="http://schemas.microsoft.com/office/powerpoint/2010/main" val="3342972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Recordings</a:t>
            </a:r>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a:p>
            <a:pPr marL="0" indent="0">
              <a:buFont typeface="Arial" panose="020B0604020202020204" pitchFamily="34" charset="0"/>
              <a:buNone/>
            </a:pPr>
            <a:endParaRPr lang="en-US" sz="2000" dirty="0"/>
          </a:p>
        </p:txBody>
      </p:sp>
      <p:sp>
        <p:nvSpPr>
          <p:cNvPr id="5" name="Content Placeholder 2">
            <a:extLst>
              <a:ext uri="{FF2B5EF4-FFF2-40B4-BE49-F238E27FC236}">
                <a16:creationId xmlns:a16="http://schemas.microsoft.com/office/drawing/2014/main" id="{E1B62BA9-9B25-C241-A192-BB367137D491}"/>
              </a:ext>
            </a:extLst>
          </p:cNvPr>
          <p:cNvSpPr txBox="1">
            <a:spLocks/>
          </p:cNvSpPr>
          <p:nvPr/>
        </p:nvSpPr>
        <p:spPr>
          <a:xfrm>
            <a:off x="838200" y="5413515"/>
            <a:ext cx="10515600" cy="719847"/>
          </a:xfrm>
          <a:prstGeom prst="rect">
            <a:avLst/>
          </a:prstGeom>
          <a:solidFill>
            <a:schemeClr val="accent4">
              <a:lumMod val="40000"/>
              <a:lumOff val="60000"/>
            </a:schemeClr>
          </a:solidFill>
          <a:ln w="25400">
            <a:solidFill>
              <a:schemeClr val="tx1"/>
            </a:solid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4400" dirty="0">
                <a:latin typeface="+mj-lt"/>
              </a:rPr>
              <a:t>Start Recording</a:t>
            </a:r>
          </a:p>
        </p:txBody>
      </p:sp>
      <p:sp>
        <p:nvSpPr>
          <p:cNvPr id="8" name="Content Placeholder 2">
            <a:extLst>
              <a:ext uri="{FF2B5EF4-FFF2-40B4-BE49-F238E27FC236}">
                <a16:creationId xmlns:a16="http://schemas.microsoft.com/office/drawing/2014/main" id="{86647704-B32F-5944-B694-EC75B62A5D15}"/>
              </a:ext>
            </a:extLst>
          </p:cNvPr>
          <p:cNvSpPr txBox="1">
            <a:spLocks/>
          </p:cNvSpPr>
          <p:nvPr/>
        </p:nvSpPr>
        <p:spPr>
          <a:xfrm>
            <a:off x="838200" y="1573090"/>
            <a:ext cx="10515600" cy="12577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Discuss that recording are:</a:t>
            </a:r>
          </a:p>
          <a:p>
            <a:pPr>
              <a:buFont typeface="Wingdings" pitchFamily="2" charset="2"/>
              <a:buChar char="§"/>
            </a:pPr>
            <a:r>
              <a:rPr lang="en-US" sz="2000" dirty="0"/>
              <a:t>Opportunistic</a:t>
            </a:r>
          </a:p>
          <a:p>
            <a:pPr>
              <a:buFont typeface="Wingdings" pitchFamily="2" charset="2"/>
              <a:buChar char="§"/>
            </a:pPr>
            <a:r>
              <a:rPr lang="en-US" sz="2000" dirty="0"/>
              <a:t>Automatically available in Blackboard/Zoom</a:t>
            </a:r>
          </a:p>
          <a:p>
            <a:pPr marL="0" indent="0">
              <a:buFont typeface="Arial" panose="020B0604020202020204" pitchFamily="34" charset="0"/>
              <a:buNone/>
            </a:pPr>
            <a:endParaRPr lang="en-US" sz="2000" dirty="0"/>
          </a:p>
        </p:txBody>
      </p:sp>
      <p:pic>
        <p:nvPicPr>
          <p:cNvPr id="10" name="Content Placeholder 4">
            <a:extLst>
              <a:ext uri="{FF2B5EF4-FFF2-40B4-BE49-F238E27FC236}">
                <a16:creationId xmlns:a16="http://schemas.microsoft.com/office/drawing/2014/main" id="{73C4F02D-750A-8D48-895B-3D0101B5472B}"/>
              </a:ext>
            </a:extLst>
          </p:cNvPr>
          <p:cNvPicPr>
            <a:picLocks noChangeAspect="1"/>
          </p:cNvPicPr>
          <p:nvPr/>
        </p:nvPicPr>
        <p:blipFill>
          <a:blip r:embed="rId3"/>
          <a:stretch>
            <a:fillRect/>
          </a:stretch>
        </p:blipFill>
        <p:spPr>
          <a:xfrm>
            <a:off x="8963531" y="65212"/>
            <a:ext cx="2656367" cy="1366321"/>
          </a:xfrm>
          <a:prstGeom prst="rect">
            <a:avLst/>
          </a:prstGeom>
        </p:spPr>
      </p:pic>
      <p:sp>
        <p:nvSpPr>
          <p:cNvPr id="3" name="Rectangle 2">
            <a:extLst>
              <a:ext uri="{FF2B5EF4-FFF2-40B4-BE49-F238E27FC236}">
                <a16:creationId xmlns:a16="http://schemas.microsoft.com/office/drawing/2014/main" id="{8ADC17ED-4369-A04A-86FD-7184DF8BFA70}"/>
              </a:ext>
            </a:extLst>
          </p:cNvPr>
          <p:cNvSpPr/>
          <p:nvPr/>
        </p:nvSpPr>
        <p:spPr>
          <a:xfrm>
            <a:off x="838200" y="2830827"/>
            <a:ext cx="6096000" cy="1323439"/>
          </a:xfrm>
          <a:prstGeom prst="rect">
            <a:avLst/>
          </a:prstGeom>
        </p:spPr>
        <p:txBody>
          <a:bodyPr>
            <a:spAutoFit/>
          </a:bodyPr>
          <a:lstStyle/>
          <a:p>
            <a:endParaRPr lang="en-US" sz="2000" dirty="0"/>
          </a:p>
          <a:p>
            <a:r>
              <a:rPr lang="en-US" sz="2000" dirty="0"/>
              <a:t>Sound Check… plus Video, and Desktop Sharing… check</a:t>
            </a:r>
          </a:p>
          <a:p>
            <a:endParaRPr lang="en-US" sz="2000" dirty="0"/>
          </a:p>
          <a:p>
            <a:r>
              <a:rPr lang="en-US" sz="2000" dirty="0"/>
              <a:t>Load Polls… check</a:t>
            </a:r>
          </a:p>
        </p:txBody>
      </p:sp>
    </p:spTree>
    <p:extLst>
      <p:ext uri="{BB962C8B-B14F-4D97-AF65-F5344CB8AC3E}">
        <p14:creationId xmlns:p14="http://schemas.microsoft.com/office/powerpoint/2010/main" val="639814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normAutofit/>
          </a:bodyPr>
          <a:lstStyle/>
          <a:p>
            <a:r>
              <a:rPr lang="en-US" sz="3600" dirty="0"/>
              <a:t>Scrum Process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5" y="5872163"/>
            <a:ext cx="4749185" cy="369332"/>
          </a:xfrm>
          <a:prstGeom prst="rect">
            <a:avLst/>
          </a:prstGeom>
        </p:spPr>
        <p:txBody>
          <a:bodyPr wrap="none">
            <a:spAutoFit/>
          </a:bodyPr>
          <a:lstStyle/>
          <a:p>
            <a:r>
              <a:rPr lang="en-US" dirty="0"/>
              <a:t>By </a:t>
            </a:r>
            <a:r>
              <a:rPr lang="en-US" dirty="0">
                <a:hlinkClick r:id="rId3" tooltip="User:Dr ian mitchell (page does not exist)"/>
              </a:rPr>
              <a:t>Dr ian 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2204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Review Announcement, Activities List, </a:t>
            </a:r>
          </a:p>
          <a:p>
            <a:pPr marL="0" indent="0" algn="ctr">
              <a:buNone/>
            </a:pPr>
            <a:r>
              <a:rPr lang="en-US" sz="4400" dirty="0">
                <a:latin typeface="+mj-lt"/>
              </a:rPr>
              <a:t>Assignments, and Syllabus </a:t>
            </a:r>
          </a:p>
        </p:txBody>
      </p:sp>
    </p:spTree>
    <p:extLst>
      <p:ext uri="{BB962C8B-B14F-4D97-AF65-F5344CB8AC3E}">
        <p14:creationId xmlns:p14="http://schemas.microsoft.com/office/powerpoint/2010/main" val="1526813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Planning </a:t>
            </a:r>
          </a:p>
          <a:p>
            <a:pPr marL="0" indent="0" algn="ctr">
              <a:buNone/>
            </a:pPr>
            <a:r>
              <a:rPr lang="en-US" sz="4400" dirty="0"/>
              <a:t>(to be continued Wednesday)</a:t>
            </a:r>
          </a:p>
          <a:p>
            <a:pPr marL="0" indent="0" algn="ctr">
              <a:buNone/>
            </a:pPr>
            <a:endParaRPr lang="en-US" sz="2000" dirty="0"/>
          </a:p>
        </p:txBody>
      </p:sp>
    </p:spTree>
    <p:extLst>
      <p:ext uri="{BB962C8B-B14F-4D97-AF65-F5344CB8AC3E}">
        <p14:creationId xmlns:p14="http://schemas.microsoft.com/office/powerpoint/2010/main" val="41967724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6 prior to next class</a:t>
            </a:r>
          </a:p>
          <a:p>
            <a:pPr marL="0" indent="0">
              <a:buNone/>
            </a:pPr>
            <a:r>
              <a:rPr lang="en-US" sz="2000" dirty="0"/>
              <a:t>Be ready to test your scrum team discussion capabilities with your team Discord server*</a:t>
            </a:r>
          </a:p>
          <a:p>
            <a:pPr marL="0" indent="0">
              <a:buNone/>
            </a:pPr>
            <a:r>
              <a:rPr lang="en-US" sz="2000" dirty="0"/>
              <a:t>Get your headset (that includes a microphone) for teaming and programming together activities</a:t>
            </a:r>
          </a:p>
          <a:p>
            <a:pPr marL="0" indent="0">
              <a:buNone/>
            </a:pPr>
            <a:endParaRPr lang="en-US" sz="2000" dirty="0"/>
          </a:p>
          <a:p>
            <a:pPr marL="0" indent="0">
              <a:buNone/>
            </a:pPr>
            <a:endParaRPr lang="en-US" sz="2000" dirty="0"/>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37432121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Headset Options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What would I recommend?</a:t>
            </a:r>
          </a:p>
          <a:p>
            <a:pPr marL="0" indent="0">
              <a:buNone/>
            </a:pPr>
            <a:endParaRPr lang="en-US" sz="2000" dirty="0"/>
          </a:p>
          <a:p>
            <a:pPr marL="0" indent="0">
              <a:buNone/>
            </a:pPr>
            <a:r>
              <a:rPr lang="en-US" sz="2000" dirty="0" err="1"/>
              <a:t>Airpods</a:t>
            </a:r>
            <a:r>
              <a:rPr lang="en-US" sz="2000" dirty="0"/>
              <a:t> or Comparable				Sennheiser</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Maybe Gaming </a:t>
            </a:r>
          </a:p>
          <a:p>
            <a:pPr marL="0" indent="0">
              <a:buNone/>
            </a:pPr>
            <a:r>
              <a:rPr lang="en-US" sz="2000" dirty="0"/>
              <a:t>Headphones?</a:t>
            </a:r>
          </a:p>
        </p:txBody>
      </p:sp>
      <p:pic>
        <p:nvPicPr>
          <p:cNvPr id="4" name="Picture 3">
            <a:extLst>
              <a:ext uri="{FF2B5EF4-FFF2-40B4-BE49-F238E27FC236}">
                <a16:creationId xmlns:a16="http://schemas.microsoft.com/office/drawing/2014/main" id="{CC1C04E8-55C3-3E49-BA2A-DED6148B4A56}"/>
              </a:ext>
            </a:extLst>
          </p:cNvPr>
          <p:cNvPicPr>
            <a:picLocks noChangeAspect="1"/>
          </p:cNvPicPr>
          <p:nvPr/>
        </p:nvPicPr>
        <p:blipFill rotWithShape="1">
          <a:blip r:embed="rId2"/>
          <a:srcRect t="25100"/>
          <a:stretch/>
        </p:blipFill>
        <p:spPr>
          <a:xfrm>
            <a:off x="1198263" y="2640072"/>
            <a:ext cx="1006120" cy="1142374"/>
          </a:xfrm>
          <a:prstGeom prst="rect">
            <a:avLst/>
          </a:prstGeom>
        </p:spPr>
      </p:pic>
      <p:pic>
        <p:nvPicPr>
          <p:cNvPr id="5" name="Picture 4">
            <a:extLst>
              <a:ext uri="{FF2B5EF4-FFF2-40B4-BE49-F238E27FC236}">
                <a16:creationId xmlns:a16="http://schemas.microsoft.com/office/drawing/2014/main" id="{E19347DF-0E76-264A-B187-C0C50B7AE39F}"/>
              </a:ext>
            </a:extLst>
          </p:cNvPr>
          <p:cNvPicPr>
            <a:picLocks noChangeAspect="1"/>
          </p:cNvPicPr>
          <p:nvPr/>
        </p:nvPicPr>
        <p:blipFill>
          <a:blip r:embed="rId3"/>
          <a:stretch>
            <a:fillRect/>
          </a:stretch>
        </p:blipFill>
        <p:spPr>
          <a:xfrm>
            <a:off x="5836662" y="1798939"/>
            <a:ext cx="5517138" cy="3503549"/>
          </a:xfrm>
          <a:prstGeom prst="rect">
            <a:avLst/>
          </a:prstGeom>
        </p:spPr>
      </p:pic>
      <p:pic>
        <p:nvPicPr>
          <p:cNvPr id="6" name="Picture 5">
            <a:extLst>
              <a:ext uri="{FF2B5EF4-FFF2-40B4-BE49-F238E27FC236}">
                <a16:creationId xmlns:a16="http://schemas.microsoft.com/office/drawing/2014/main" id="{A8B30229-36A5-7C41-ADC6-AED3DECF2085}"/>
              </a:ext>
            </a:extLst>
          </p:cNvPr>
          <p:cNvPicPr>
            <a:picLocks noChangeAspect="1"/>
          </p:cNvPicPr>
          <p:nvPr/>
        </p:nvPicPr>
        <p:blipFill>
          <a:blip r:embed="rId4"/>
          <a:stretch>
            <a:fillRect/>
          </a:stretch>
        </p:blipFill>
        <p:spPr>
          <a:xfrm>
            <a:off x="2778758" y="3550714"/>
            <a:ext cx="2076307" cy="2740550"/>
          </a:xfrm>
          <a:prstGeom prst="rect">
            <a:avLst/>
          </a:prstGeom>
        </p:spPr>
      </p:pic>
    </p:spTree>
    <p:extLst>
      <p:ext uri="{BB962C8B-B14F-4D97-AF65-F5344CB8AC3E}">
        <p14:creationId xmlns:p14="http://schemas.microsoft.com/office/powerpoint/2010/main" val="13112361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2</a:t>
            </a:r>
          </a:p>
        </p:txBody>
      </p:sp>
    </p:spTree>
    <p:extLst>
      <p:ext uri="{BB962C8B-B14F-4D97-AF65-F5344CB8AC3E}">
        <p14:creationId xmlns:p14="http://schemas.microsoft.com/office/powerpoint/2010/main" val="40380726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Polling of In Person Preferences and</a:t>
            </a:r>
          </a:p>
          <a:p>
            <a:pPr marL="0" indent="0" algn="ctr">
              <a:buNone/>
            </a:pPr>
            <a:r>
              <a:rPr lang="en-US" sz="4400" dirty="0"/>
              <a:t>Programming Experience</a:t>
            </a:r>
          </a:p>
        </p:txBody>
      </p:sp>
    </p:spTree>
    <p:extLst>
      <p:ext uri="{BB962C8B-B14F-4D97-AF65-F5344CB8AC3E}">
        <p14:creationId xmlns:p14="http://schemas.microsoft.com/office/powerpoint/2010/main" val="34571691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04236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Foreshadowing 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pic>
        <p:nvPicPr>
          <p:cNvPr id="6" name="Picture 5">
            <a:extLst>
              <a:ext uri="{FF2B5EF4-FFF2-40B4-BE49-F238E27FC236}">
                <a16:creationId xmlns:a16="http://schemas.microsoft.com/office/drawing/2014/main" id="{E9BCFA9F-D1D2-F84B-93FC-154526229EDA}"/>
              </a:ext>
            </a:extLst>
          </p:cNvPr>
          <p:cNvPicPr>
            <a:picLocks noChangeAspect="1"/>
          </p:cNvPicPr>
          <p:nvPr/>
        </p:nvPicPr>
        <p:blipFill>
          <a:blip r:embed="rId3"/>
          <a:stretch>
            <a:fillRect/>
          </a:stretch>
        </p:blipFill>
        <p:spPr>
          <a:xfrm>
            <a:off x="7917499" y="196425"/>
            <a:ext cx="4004210" cy="4733384"/>
          </a:xfrm>
          <a:prstGeom prst="rect">
            <a:avLst/>
          </a:prstGeom>
        </p:spPr>
      </p:pic>
    </p:spTree>
    <p:extLst>
      <p:ext uri="{BB962C8B-B14F-4D97-AF65-F5344CB8AC3E}">
        <p14:creationId xmlns:p14="http://schemas.microsoft.com/office/powerpoint/2010/main" val="2624338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3142803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2709153"/>
            <a:ext cx="10515600" cy="1439693"/>
          </a:xfrm>
        </p:spPr>
        <p:txBody>
          <a:bodyPr>
            <a:normAutofit lnSpcReduction="10000"/>
          </a:bodyPr>
          <a:lstStyle/>
          <a:p>
            <a:pPr marL="0" indent="0">
              <a:buNone/>
            </a:pPr>
            <a:r>
              <a:rPr lang="en-US" sz="4400" dirty="0"/>
              <a:t>Introduction to Computer Science</a:t>
            </a:r>
            <a:br>
              <a:rPr lang="en-US" sz="2400" dirty="0"/>
            </a:br>
            <a:endParaRPr lang="en-US" sz="2400" dirty="0"/>
          </a:p>
          <a:p>
            <a:pPr marL="0" indent="0">
              <a:buNone/>
            </a:pPr>
            <a:r>
              <a:rPr lang="en-US" sz="2400" dirty="0"/>
              <a:t>Eric Pogue</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5" name="Content Placeholder 4">
            <a:extLst>
              <a:ext uri="{FF2B5EF4-FFF2-40B4-BE49-F238E27FC236}">
                <a16:creationId xmlns:a16="http://schemas.microsoft.com/office/drawing/2014/main" id="{E844FF2E-BFE0-3543-89EB-C7CDC14FECCD}"/>
              </a:ext>
            </a:extLst>
          </p:cNvPr>
          <p:cNvPicPr>
            <a:picLocks noChangeAspect="1"/>
          </p:cNvPicPr>
          <p:nvPr/>
        </p:nvPicPr>
        <p:blipFill>
          <a:blip r:embed="rId3"/>
          <a:stretch>
            <a:fillRect/>
          </a:stretch>
        </p:blipFill>
        <p:spPr>
          <a:xfrm>
            <a:off x="8963531" y="65212"/>
            <a:ext cx="2656367" cy="1366321"/>
          </a:xfrm>
          <a:prstGeom prst="rect">
            <a:avLst/>
          </a:prstGeom>
        </p:spPr>
      </p:pic>
    </p:spTree>
    <p:extLst>
      <p:ext uri="{BB962C8B-B14F-4D97-AF65-F5344CB8AC3E}">
        <p14:creationId xmlns:p14="http://schemas.microsoft.com/office/powerpoint/2010/main" val="94235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vert="horz" lIns="91440" tIns="45720" rIns="91440" bIns="45720" rtlCol="0" anchor="t">
            <a:normAutofit/>
          </a:bodyPr>
          <a:lstStyle/>
          <a:p>
            <a:pPr marL="0" indent="0">
              <a:buNone/>
            </a:pPr>
            <a:r>
              <a:rPr lang="en-US" dirty="0"/>
              <a:t>Agenda:</a:t>
            </a:r>
          </a:p>
          <a:p>
            <a:pPr marL="457200" indent="-457200">
              <a:buFont typeface="+mj-lt"/>
              <a:buAutoNum type="arabicPeriod"/>
            </a:pPr>
            <a:r>
              <a:rPr lang="en-US" sz="2000" dirty="0"/>
              <a:t>Friendly Conversation Topic</a:t>
            </a:r>
          </a:p>
          <a:p>
            <a:pPr marL="457200" indent="-457200">
              <a:buFont typeface="+mj-lt"/>
              <a:buAutoNum type="arabicPeriod"/>
            </a:pPr>
            <a:r>
              <a:rPr lang="en-US" sz="2000" dirty="0"/>
              <a:t>Prework and Announcements</a:t>
            </a:r>
          </a:p>
          <a:p>
            <a:pPr marL="457200" indent="-457200">
              <a:buFont typeface="+mj-lt"/>
              <a:buAutoNum type="arabicPeriod"/>
            </a:pPr>
            <a:r>
              <a:rPr lang="en-US" sz="2000" dirty="0"/>
              <a:t>Introductions – Part 1</a:t>
            </a:r>
          </a:p>
          <a:p>
            <a:pPr marL="457200" indent="-457200">
              <a:buFont typeface="+mj-lt"/>
              <a:buAutoNum type="arabicPeriod"/>
            </a:pPr>
            <a:r>
              <a:rPr lang="en-US" sz="2000" dirty="0"/>
              <a:t>Sprint 1 Planning (abbreviated)</a:t>
            </a:r>
          </a:p>
          <a:p>
            <a:pPr marL="457200" indent="-457200">
              <a:buFont typeface="+mj-lt"/>
              <a:buAutoNum type="arabicPeriod"/>
            </a:pPr>
            <a:r>
              <a:rPr lang="en-US" sz="2000" dirty="0"/>
              <a:t>Assignment</a:t>
            </a:r>
          </a:p>
          <a:p>
            <a:pPr marL="457200" indent="-457200">
              <a:buFont typeface="+mj-lt"/>
              <a:buAutoNum type="arabicPeriod"/>
            </a:pPr>
            <a:r>
              <a:rPr lang="en-US" sz="2000" dirty="0"/>
              <a:t>Introductions – Part 2 including Scrum Team Assignments</a:t>
            </a:r>
          </a:p>
          <a:p>
            <a:pPr marL="0" indent="0">
              <a:buNone/>
            </a:pPr>
            <a:endParaRPr lang="en-US" sz="2000" dirty="0"/>
          </a:p>
          <a:p>
            <a:pPr marL="0" indent="0">
              <a:buNone/>
            </a:pPr>
            <a:r>
              <a:rPr lang="en-US" sz="2000" dirty="0"/>
              <a:t>Discussion &amp; Questions welcome at any time but please be present with no phones or email during our time together</a:t>
            </a:r>
          </a:p>
        </p:txBody>
      </p:sp>
      <p:pic>
        <p:nvPicPr>
          <p:cNvPr id="4" name="Content Placeholder 4">
            <a:extLst>
              <a:ext uri="{FF2B5EF4-FFF2-40B4-BE49-F238E27FC236}">
                <a16:creationId xmlns:a16="http://schemas.microsoft.com/office/drawing/2014/main" id="{4F742B6E-B171-6A46-B579-4EFBC662609F}"/>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70343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Friendly Conversation Topic</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What is a Friendly Conversation Topic?</a:t>
            </a:r>
          </a:p>
          <a:p>
            <a:pPr marL="0" indent="0">
              <a:buNone/>
            </a:pPr>
            <a:r>
              <a:rPr lang="en-US" sz="2000" dirty="0"/>
              <a:t>It’s a topic that is not directly related to course topics but a topic that is relevant, current, and hopefully interesting.</a:t>
            </a:r>
          </a:p>
        </p:txBody>
      </p:sp>
    </p:spTree>
    <p:extLst>
      <p:ext uri="{BB962C8B-B14F-4D97-AF65-F5344CB8AC3E}">
        <p14:creationId xmlns:p14="http://schemas.microsoft.com/office/powerpoint/2010/main" val="2115560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Friendly Conversation Topic – Team Communication Tools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What is your preferred small team communication tool?</a:t>
            </a:r>
          </a:p>
          <a:p>
            <a:pPr marL="0" indent="0">
              <a:buNone/>
            </a:pPr>
            <a:r>
              <a:rPr lang="en-US" sz="2000" dirty="0"/>
              <a:t>Do you have a Discord account? </a:t>
            </a:r>
          </a:p>
          <a:p>
            <a:pPr marL="0" indent="0">
              <a:buNone/>
            </a:pPr>
            <a:r>
              <a:rPr lang="en-US" sz="2000" dirty="0"/>
              <a:t>What has been your experience with Discord?</a:t>
            </a:r>
          </a:p>
          <a:p>
            <a:pPr marL="0" indent="0">
              <a:buNone/>
            </a:pPr>
            <a:endParaRPr lang="en-US" sz="2000" dirty="0"/>
          </a:p>
        </p:txBody>
      </p:sp>
    </p:spTree>
    <p:extLst>
      <p:ext uri="{BB962C8B-B14F-4D97-AF65-F5344CB8AC3E}">
        <p14:creationId xmlns:p14="http://schemas.microsoft.com/office/powerpoint/2010/main" val="9991977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Prework &amp; Announcements</a:t>
            </a:r>
          </a:p>
        </p:txBody>
      </p:sp>
      <p:sp>
        <p:nvSpPr>
          <p:cNvPr id="6" name="Content Placeholder 2">
            <a:extLst>
              <a:ext uri="{FF2B5EF4-FFF2-40B4-BE49-F238E27FC236}">
                <a16:creationId xmlns:a16="http://schemas.microsoft.com/office/drawing/2014/main" id="{8E7C4A59-EEF7-0840-A124-9743626E21C2}"/>
              </a:ext>
            </a:extLst>
          </p:cNvPr>
          <p:cNvSpPr>
            <a:spLocks noGrp="1"/>
          </p:cNvSpPr>
          <p:nvPr>
            <p:ph idx="1"/>
          </p:nvPr>
        </p:nvSpPr>
        <p:spPr>
          <a:xfrm>
            <a:off x="838200" y="1654444"/>
            <a:ext cx="10515600" cy="4522519"/>
          </a:xfrm>
        </p:spPr>
        <p:txBody>
          <a:bodyPr>
            <a:normAutofit/>
          </a:bodyPr>
          <a:lstStyle/>
          <a:p>
            <a:pPr marL="0" indent="0">
              <a:buNone/>
            </a:pPr>
            <a:r>
              <a:rPr lang="en-US" sz="2000" dirty="0"/>
              <a:t>Welcome Message</a:t>
            </a:r>
          </a:p>
          <a:p>
            <a:pPr marL="0" indent="0">
              <a:buNone/>
            </a:pPr>
            <a:r>
              <a:rPr lang="en-US" sz="2000" dirty="0"/>
              <a:t>Blended Learning</a:t>
            </a:r>
          </a:p>
          <a:p>
            <a:pPr marL="0" indent="0">
              <a:buNone/>
            </a:pPr>
            <a:r>
              <a:rPr lang="en-US" sz="2000" dirty="0"/>
              <a:t>Scrum </a:t>
            </a:r>
          </a:p>
          <a:p>
            <a:pPr marL="0" indent="0">
              <a:buNone/>
            </a:pPr>
            <a:endParaRPr lang="en-US" sz="2000" dirty="0"/>
          </a:p>
        </p:txBody>
      </p:sp>
    </p:spTree>
    <p:extLst>
      <p:ext uri="{BB962C8B-B14F-4D97-AF65-F5344CB8AC3E}">
        <p14:creationId xmlns:p14="http://schemas.microsoft.com/office/powerpoint/2010/main" val="301418197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Polling</a:t>
            </a:r>
            <a:endParaRPr lang="en-US" sz="2000" dirty="0"/>
          </a:p>
        </p:txBody>
      </p:sp>
    </p:spTree>
    <p:extLst>
      <p:ext uri="{BB962C8B-B14F-4D97-AF65-F5344CB8AC3E}">
        <p14:creationId xmlns:p14="http://schemas.microsoft.com/office/powerpoint/2010/main" val="3652267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b="1" dirty="0"/>
              <a:t>Class Format</a:t>
            </a:r>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a:buFont typeface="Wingdings" pitchFamily="2" charset="2"/>
              <a:buChar char="§"/>
            </a:pPr>
            <a:r>
              <a:rPr lang="en-US" sz="2000" u="sng" dirty="0"/>
              <a:t>Synchronous</a:t>
            </a:r>
            <a:r>
              <a:rPr lang="en-US" sz="2000" dirty="0"/>
              <a:t> vs Asynchronous</a:t>
            </a:r>
          </a:p>
          <a:p>
            <a:pPr>
              <a:buFont typeface="Wingdings" pitchFamily="2" charset="2"/>
              <a:buChar char="§"/>
            </a:pPr>
            <a:r>
              <a:rPr lang="en-US" sz="2000" dirty="0"/>
              <a:t>Local (In Person) vs Remote</a:t>
            </a:r>
          </a:p>
          <a:p>
            <a:pPr marL="0" indent="0">
              <a:buNone/>
            </a:pPr>
            <a:endParaRPr lang="en-US" sz="2000" dirty="0"/>
          </a:p>
          <a:p>
            <a:pPr marL="0" indent="0">
              <a:buNone/>
            </a:pPr>
            <a:r>
              <a:rPr lang="en-US" sz="2000" dirty="0"/>
              <a:t>We are synchronous. </a:t>
            </a:r>
          </a:p>
          <a:p>
            <a:pPr marL="0" indent="0">
              <a:buNone/>
            </a:pPr>
            <a:r>
              <a:rPr lang="en-US" sz="2000" dirty="0"/>
              <a:t>We will be in person Mondays and Wednesdays and remote on Friday. </a:t>
            </a:r>
          </a:p>
          <a:p>
            <a:pPr marL="0" indent="0">
              <a:buNone/>
            </a:pPr>
            <a:endParaRPr lang="en-US" sz="2000" dirty="0"/>
          </a:p>
          <a:p>
            <a:pPr marL="0" indent="0">
              <a:buNone/>
            </a:pPr>
            <a:r>
              <a:rPr lang="en-US" sz="2000" dirty="0"/>
              <a:t>My expectation is that you will be here in person Mondays and Wednesdays. If you need to be remote Monday or Wednesday, we understand but  please be appreciative of your scrum teammates. </a:t>
            </a:r>
          </a:p>
          <a:p>
            <a:pPr marL="0" indent="0">
              <a:buNone/>
            </a:pPr>
            <a:endParaRPr lang="en-US" sz="2000" dirty="0"/>
          </a:p>
          <a:p>
            <a:pPr marL="0" indent="0">
              <a:buNone/>
            </a:pPr>
            <a:r>
              <a:rPr lang="en-US" sz="2000" dirty="0"/>
              <a:t>Priorities:</a:t>
            </a:r>
          </a:p>
          <a:p>
            <a:pPr marL="457200" indent="-457200">
              <a:buFont typeface="+mj-lt"/>
              <a:buAutoNum type="arabicPeriod"/>
            </a:pPr>
            <a:r>
              <a:rPr lang="en-US" sz="2000" dirty="0"/>
              <a:t>Health and safety</a:t>
            </a:r>
          </a:p>
          <a:p>
            <a:pPr marL="457200" indent="-457200">
              <a:buFont typeface="+mj-lt"/>
              <a:buAutoNum type="arabicPeriod"/>
            </a:pPr>
            <a:r>
              <a:rPr lang="en-US" sz="2000" dirty="0"/>
              <a:t>Effective teaming and association  </a:t>
            </a:r>
          </a:p>
          <a:p>
            <a:pPr marL="457200" indent="-457200">
              <a:buFont typeface="+mj-lt"/>
              <a:buAutoNum type="arabicPeriod"/>
            </a:pPr>
            <a:r>
              <a:rPr lang="en-US" sz="2000" dirty="0"/>
              <a:t>Intended course schedule</a:t>
            </a:r>
          </a:p>
        </p:txBody>
      </p:sp>
    </p:spTree>
    <p:extLst>
      <p:ext uri="{BB962C8B-B14F-4D97-AF65-F5344CB8AC3E}">
        <p14:creationId xmlns:p14="http://schemas.microsoft.com/office/powerpoint/2010/main" val="2110190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7203</TotalTime>
  <Words>1001</Words>
  <Application>Microsoft Macintosh PowerPoint</Application>
  <PresentationFormat>Widescreen</PresentationFormat>
  <Paragraphs>224</Paragraphs>
  <Slides>29</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Calibri</vt:lpstr>
      <vt:lpstr>Calibri Light</vt:lpstr>
      <vt:lpstr>Symbol</vt:lpstr>
      <vt:lpstr>Wingdings</vt:lpstr>
      <vt:lpstr>Office Theme</vt:lpstr>
      <vt:lpstr>Preflight Check List</vt:lpstr>
      <vt:lpstr>Recordings</vt:lpstr>
      <vt:lpstr>PowerPoint Presentation</vt:lpstr>
      <vt:lpstr>PowerPoint Presentation</vt:lpstr>
      <vt:lpstr>Friendly Conversation Topic</vt:lpstr>
      <vt:lpstr>Friendly Conversation Topic – Team Communication Tools</vt:lpstr>
      <vt:lpstr>Prework &amp; Announcements</vt:lpstr>
      <vt:lpstr>PowerPoint Presentation</vt:lpstr>
      <vt:lpstr>Class Format</vt:lpstr>
      <vt:lpstr>PowerPoint Presentation</vt:lpstr>
      <vt:lpstr>Foreshadowing Your Introductions</vt:lpstr>
      <vt:lpstr>Scrum Team Names</vt:lpstr>
      <vt:lpstr>PowerPoint Presentation</vt:lpstr>
      <vt:lpstr>Introductions</vt:lpstr>
      <vt:lpstr>PowerPoint Presentation</vt:lpstr>
      <vt:lpstr>Introductions</vt:lpstr>
      <vt:lpstr>PowerPoint Presentation</vt:lpstr>
      <vt:lpstr>PowerPoint Presentation</vt:lpstr>
      <vt:lpstr>Sprint Planning</vt:lpstr>
      <vt:lpstr>Scrum Process – Sprint Planning</vt:lpstr>
      <vt:lpstr>PowerPoint Presentation</vt:lpstr>
      <vt:lpstr>PowerPoint Presentation</vt:lpstr>
      <vt:lpstr>Prework For Next Class</vt:lpstr>
      <vt:lpstr>Headset Options</vt:lpstr>
      <vt:lpstr>PowerPoint Presentation</vt:lpstr>
      <vt:lpstr>PowerPoint Presentation</vt:lpstr>
      <vt:lpstr>Scrum Team Names</vt:lpstr>
      <vt:lpstr>Foreshadowing Your Introductions</vt:lpstr>
      <vt:lpstr>End of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&amp; Lecture Session Sound &amp; Recording Check</dc:title>
  <dc:creator>Pogue, Eric</dc:creator>
  <cp:lastModifiedBy>Pogue, Eric</cp:lastModifiedBy>
  <cp:revision>345</cp:revision>
  <dcterms:created xsi:type="dcterms:W3CDTF">2020-08-26T19:34:34Z</dcterms:created>
  <dcterms:modified xsi:type="dcterms:W3CDTF">2022-08-26T18:22:43Z</dcterms:modified>
</cp:coreProperties>
</file>

<file path=docProps/thumbnail.jpeg>
</file>